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11"/>
  </p:notesMasterIdLst>
  <p:sldIdLst>
    <p:sldId id="285" r:id="rId5"/>
    <p:sldId id="290" r:id="rId6"/>
    <p:sldId id="291" r:id="rId7"/>
    <p:sldId id="292" r:id="rId8"/>
    <p:sldId id="293" r:id="rId9"/>
    <p:sldId id="29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9787E7-9373-42AC-AF94-6A58187C9EA1}" v="17" dt="2024-02-26T20:12:41.170"/>
    <p1510:client id="{D160E0EC-7C32-97FD-3E61-D4540D000034}" v="23" dt="2024-02-26T19:12:31.5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4" d="100"/>
          <a:sy n="104" d="100"/>
        </p:scale>
        <p:origin x="138"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2.jpe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2/26/2024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24E39389-D342-42C9-A280-8ADE336DA885}" type="datetime1">
              <a:rPr lang="en-US" smtClean="0"/>
              <a:t>2/26/2024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B5ED82-9221-4209-9FC6-897FECC94D85}" type="datetime1">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695C5F-8991-4788-8021-97F7E97CAA77}" type="datetime1">
              <a:rPr lang="en-US" smtClean="0"/>
              <a:t>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80732C-99B6-468D-8E86-54127C661C29}" type="datetime1">
              <a:rPr lang="en-US" smtClean="0"/>
              <a:t>2/26/2024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6096AA6-1553-455E-A701-5DB89675312A}" type="datetime1">
              <a:rPr lang="en-US" smtClean="0"/>
              <a:t>2/26/2024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2A427D05-0AAA-4191-8602-39A011BE220C}" type="datetime1">
              <a:rPr lang="en-US" smtClean="0"/>
              <a:t>2/26/2024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669B8012-90E5-4BF2-B13D-6DEC2EE5E086}" type="datetime1">
              <a:rPr lang="en-US" smtClean="0"/>
              <a:t>2/26/2024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562E2D-C320-4C5E-98F1-D60DBA71A352}" type="datetime1">
              <a:rPr lang="en-US" smtClean="0"/>
              <a:t>2/26/2024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06C99D-E4E2-4DDF-8629-131208CB18B0}" type="datetime1">
              <a:rPr lang="en-US" smtClean="0"/>
              <a:t>2/26/2024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B420CF4-5FC9-46F3-B596-BE1F927BA2F1}" type="datetime1">
              <a:rPr lang="en-US" smtClean="0"/>
              <a:t>2/26/2024</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F1ABFC0-89FE-4355-9E74-11DC57FEA97E}" type="datetime1">
              <a:rPr lang="en-US" smtClean="0"/>
              <a:t>2/26/2024</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2/26/2024</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anchor="ctr">
            <a:normAutofit/>
          </a:bodyPr>
          <a:lstStyle/>
          <a:p>
            <a:r>
              <a:rPr lang="en-US" dirty="0">
                <a:solidFill>
                  <a:schemeClr val="tx1"/>
                </a:solidFill>
              </a:rPr>
              <a:t>Space-astra</a:t>
            </a:r>
          </a:p>
        </p:txBody>
      </p:sp>
      <p:sp>
        <p:nvSpPr>
          <p:cNvPr id="3" name="Subtitle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a:normAutofit/>
          </a:bodyPr>
          <a:lstStyle/>
          <a:p>
            <a:r>
              <a:rPr lang="en-US" dirty="0">
                <a:solidFill>
                  <a:srgbClr val="FFFFFF"/>
                </a:solidFill>
              </a:rPr>
              <a:t>Made by Nikolay </a:t>
            </a:r>
            <a:r>
              <a:rPr lang="en-US" dirty="0" err="1">
                <a:solidFill>
                  <a:srgbClr val="FFFFFF"/>
                </a:solidFill>
              </a:rPr>
              <a:t>Zhelyazkov</a:t>
            </a:r>
            <a:endParaRPr lang="en-US" dirty="0">
              <a:solidFill>
                <a:srgbClr val="FFFFFF"/>
              </a:solidFill>
            </a:endParaRPr>
          </a:p>
        </p:txBody>
      </p:sp>
    </p:spTree>
    <p:extLst>
      <p:ext uri="{BB962C8B-B14F-4D97-AF65-F5344CB8AC3E}">
        <p14:creationId xmlns:p14="http://schemas.microsoft.com/office/powerpoint/2010/main" val="2401068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9" name="Rectangle 1038">
            <a:extLst>
              <a:ext uri="{FF2B5EF4-FFF2-40B4-BE49-F238E27FC236}">
                <a16:creationId xmlns:a16="http://schemas.microsoft.com/office/drawing/2014/main" id="{5656E013-C5D1-40E8-A11B-562F6A03EC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3A102528-F1E6-AC62-A57D-8EB5E1F9F0C5}"/>
              </a:ext>
            </a:extLst>
          </p:cNvPr>
          <p:cNvSpPr txBox="1"/>
          <p:nvPr/>
        </p:nvSpPr>
        <p:spPr>
          <a:xfrm>
            <a:off x="715471" y="2681105"/>
            <a:ext cx="3063240" cy="1495794"/>
          </a:xfrm>
          <a:prstGeom prst="rect">
            <a:avLst/>
          </a:prstGeom>
          <a:solidFill>
            <a:schemeClr val="bg1"/>
          </a:solidFill>
          <a:ln>
            <a:solidFill>
              <a:schemeClr val="tx1"/>
            </a:solidFill>
          </a:ln>
        </p:spPr>
        <p:txBody>
          <a:bodyPr vert="horz" lIns="182880" tIns="182880" rIns="182880" bIns="182880" rtlCol="0" anchor="ctr">
            <a:normAutofit/>
          </a:bodyPr>
          <a:lstStyle/>
          <a:p>
            <a:pPr algn="ctr" defTabSz="914400">
              <a:lnSpc>
                <a:spcPct val="90000"/>
              </a:lnSpc>
              <a:spcBef>
                <a:spcPct val="0"/>
              </a:spcBef>
              <a:spcAft>
                <a:spcPts val="600"/>
              </a:spcAft>
            </a:pPr>
            <a:r>
              <a:rPr lang="en-US" sz="2800" cap="all" spc="200">
                <a:latin typeface="+mj-lt"/>
                <a:ea typeface="+mj-ea"/>
                <a:cs typeface="+mj-cs"/>
              </a:rPr>
              <a:t>Team Members</a:t>
            </a:r>
          </a:p>
        </p:txBody>
      </p:sp>
      <p:sp>
        <p:nvSpPr>
          <p:cNvPr id="1041" name="Rectangle 1040">
            <a:extLst>
              <a:ext uri="{FF2B5EF4-FFF2-40B4-BE49-F238E27FC236}">
                <a16:creationId xmlns:a16="http://schemas.microsoft.com/office/drawing/2014/main" id="{402D63F4-B0E1-4039-90FD-768B7B23BC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0721"/>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43" name="Rectangle 1042">
            <a:extLst>
              <a:ext uri="{FF2B5EF4-FFF2-40B4-BE49-F238E27FC236}">
                <a16:creationId xmlns:a16="http://schemas.microsoft.com/office/drawing/2014/main" id="{4F6B2ECC-5166-473E-8533-737B9B8194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4712"/>
            <a:ext cx="6558192" cy="460857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91CC6516-3315-1430-400E-6E20307568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70251" y="2790580"/>
            <a:ext cx="1072766" cy="107276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D3B3852-71BD-35F2-8E17-4AA7F9C98E94}"/>
              </a:ext>
            </a:extLst>
          </p:cNvPr>
          <p:cNvSpPr txBox="1"/>
          <p:nvPr/>
        </p:nvSpPr>
        <p:spPr>
          <a:xfrm>
            <a:off x="5006975" y="3863345"/>
            <a:ext cx="1228922" cy="258532"/>
          </a:xfrm>
          <a:prstGeom prst="rect">
            <a:avLst/>
          </a:prstGeom>
          <a:noFill/>
        </p:spPr>
        <p:txBody>
          <a:bodyPr wrap="square" rtlCol="0">
            <a:spAutoFit/>
          </a:bodyPr>
          <a:lstStyle/>
          <a:p>
            <a:pPr algn="ctr" defTabSz="246888">
              <a:spcAft>
                <a:spcPts val="600"/>
              </a:spcAft>
            </a:pPr>
            <a:r>
              <a:rPr lang="en-US" sz="1080" kern="1200">
                <a:solidFill>
                  <a:schemeClr val="tx1"/>
                </a:solidFill>
                <a:latin typeface="ADLaM Display" panose="020F0502020204030204" pitchFamily="2" charset="0"/>
                <a:ea typeface="ADLaM Display" panose="020F0502020204030204" pitchFamily="2" charset="0"/>
                <a:cs typeface="ADLaM Display" panose="020F0502020204030204" pitchFamily="2" charset="0"/>
              </a:rPr>
              <a:t>Scrum-Trainer</a:t>
            </a:r>
            <a:endParaRPr lang="en-US" sz="2000">
              <a:latin typeface="ADLaM Display" panose="020F0502020204030204" pitchFamily="2" charset="0"/>
              <a:ea typeface="ADLaM Display" panose="020F0502020204030204" pitchFamily="2" charset="0"/>
              <a:cs typeface="ADLaM Display" panose="020F0502020204030204" pitchFamily="2" charset="0"/>
            </a:endParaRPr>
          </a:p>
        </p:txBody>
      </p:sp>
      <p:pic>
        <p:nvPicPr>
          <p:cNvPr id="1030" name="Picture 6" descr="View SDRadev22's full-sized avatar">
            <a:extLst>
              <a:ext uri="{FF2B5EF4-FFF2-40B4-BE49-F238E27FC236}">
                <a16:creationId xmlns:a16="http://schemas.microsoft.com/office/drawing/2014/main" id="{9ED198DE-FA1E-AD9D-E795-B108965944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81725" y="2778367"/>
            <a:ext cx="1072766" cy="107276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View KDDimitrov22's full-sized avatar">
            <a:extLst>
              <a:ext uri="{FF2B5EF4-FFF2-40B4-BE49-F238E27FC236}">
                <a16:creationId xmlns:a16="http://schemas.microsoft.com/office/drawing/2014/main" id="{EBA8BD82-1F84-0D48-A6F7-FB8EB7E12F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93198" y="2778367"/>
            <a:ext cx="1072767" cy="107276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View SNGochev's full-sized avatar">
            <a:extLst>
              <a:ext uri="{FF2B5EF4-FFF2-40B4-BE49-F238E27FC236}">
                <a16:creationId xmlns:a16="http://schemas.microsoft.com/office/drawing/2014/main" id="{9A18730A-1503-0F55-FD59-5F29C14E0C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22246" y="2778366"/>
            <a:ext cx="1072767" cy="107276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8BB27EB-0D06-551B-8E13-73CCB59DCEAE}"/>
              </a:ext>
            </a:extLst>
          </p:cNvPr>
          <p:cNvSpPr txBox="1"/>
          <p:nvPr/>
        </p:nvSpPr>
        <p:spPr>
          <a:xfrm>
            <a:off x="6833741" y="3871648"/>
            <a:ext cx="852053" cy="241926"/>
          </a:xfrm>
          <a:prstGeom prst="rect">
            <a:avLst/>
          </a:prstGeom>
          <a:noFill/>
        </p:spPr>
        <p:txBody>
          <a:bodyPr wrap="square" rtlCol="0">
            <a:spAutoFit/>
          </a:bodyPr>
          <a:lstStyle/>
          <a:p>
            <a:pPr defTabSz="246888">
              <a:spcAft>
                <a:spcPts val="600"/>
              </a:spcAft>
            </a:pPr>
            <a:r>
              <a:rPr lang="en-US" sz="972" kern="1200" dirty="0">
                <a:solidFill>
                  <a:schemeClr val="tx1"/>
                </a:solidFill>
                <a:latin typeface="ADLaM Display" panose="02010000000000000000" pitchFamily="2" charset="0"/>
                <a:ea typeface="ADLaM Display" panose="02010000000000000000" pitchFamily="2" charset="0"/>
                <a:cs typeface="ADLaM Display" panose="02010000000000000000" pitchFamily="2" charset="0"/>
              </a:rPr>
              <a:t>Developer</a:t>
            </a:r>
            <a:endParaRPr lang="en-US" dirty="0">
              <a:latin typeface="ADLaM Display" panose="02010000000000000000" pitchFamily="2" charset="0"/>
              <a:ea typeface="ADLaM Display" panose="02010000000000000000" pitchFamily="2" charset="0"/>
              <a:cs typeface="ADLaM Display" panose="02010000000000000000" pitchFamily="2" charset="0"/>
            </a:endParaRPr>
          </a:p>
        </p:txBody>
      </p:sp>
      <p:sp>
        <p:nvSpPr>
          <p:cNvPr id="5" name="TextBox 4">
            <a:extLst>
              <a:ext uri="{FF2B5EF4-FFF2-40B4-BE49-F238E27FC236}">
                <a16:creationId xmlns:a16="http://schemas.microsoft.com/office/drawing/2014/main" id="{475A8377-EDE6-970F-8512-173CF0DBDF61}"/>
              </a:ext>
            </a:extLst>
          </p:cNvPr>
          <p:cNvSpPr txBox="1"/>
          <p:nvPr/>
        </p:nvSpPr>
        <p:spPr>
          <a:xfrm>
            <a:off x="8474315" y="3863131"/>
            <a:ext cx="1030972" cy="241926"/>
          </a:xfrm>
          <a:prstGeom prst="rect">
            <a:avLst/>
          </a:prstGeom>
          <a:noFill/>
        </p:spPr>
        <p:txBody>
          <a:bodyPr wrap="square" rtlCol="0">
            <a:spAutoFit/>
          </a:bodyPr>
          <a:lstStyle/>
          <a:p>
            <a:pPr defTabSz="246888">
              <a:spcAft>
                <a:spcPts val="600"/>
              </a:spcAft>
            </a:pPr>
            <a:r>
              <a:rPr lang="en-US" sz="972" kern="1200">
                <a:solidFill>
                  <a:schemeClr val="tx1"/>
                </a:solidFill>
                <a:latin typeface="ADLaM Display" panose="02010000000000000000" pitchFamily="2" charset="0"/>
                <a:ea typeface="ADLaM Display" panose="02010000000000000000" pitchFamily="2" charset="0"/>
                <a:cs typeface="ADLaM Display" panose="02010000000000000000" pitchFamily="2" charset="0"/>
              </a:rPr>
              <a:t>Developer</a:t>
            </a:r>
            <a:endParaRPr lang="en-US">
              <a:latin typeface="ADLaM Display" panose="02010000000000000000" pitchFamily="2"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F0E782AD-0DE7-72AC-F158-9756F7993A15}"/>
              </a:ext>
            </a:extLst>
          </p:cNvPr>
          <p:cNvSpPr txBox="1"/>
          <p:nvPr/>
        </p:nvSpPr>
        <p:spPr>
          <a:xfrm>
            <a:off x="9952628" y="3871656"/>
            <a:ext cx="852053" cy="2419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defTabSz="246888">
              <a:spcAft>
                <a:spcPts val="600"/>
              </a:spcAft>
            </a:pPr>
            <a:r>
              <a:rPr lang="en-US" sz="972" kern="1200">
                <a:solidFill>
                  <a:schemeClr val="tx1"/>
                </a:solidFill>
                <a:latin typeface="ADLaM Display"/>
                <a:ea typeface="ADLaM Display"/>
                <a:cs typeface="ADLaM Display"/>
              </a:rPr>
              <a:t>Developer</a:t>
            </a:r>
            <a:endParaRPr lang="en-US">
              <a:latin typeface="ADLaM Display"/>
              <a:ea typeface="ADLaM Display"/>
              <a:cs typeface="ADLaM Display"/>
            </a:endParaRPr>
          </a:p>
        </p:txBody>
      </p:sp>
    </p:spTree>
    <p:extLst>
      <p:ext uri="{BB962C8B-B14F-4D97-AF65-F5344CB8AC3E}">
        <p14:creationId xmlns:p14="http://schemas.microsoft.com/office/powerpoint/2010/main" val="1395851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Simulating a real solar system with 70 lines of Python code | by ChongChong  He | Analytics Vidhya | Medium">
            <a:extLst>
              <a:ext uri="{FF2B5EF4-FFF2-40B4-BE49-F238E27FC236}">
                <a16:creationId xmlns:a16="http://schemas.microsoft.com/office/drawing/2014/main" id="{BBB66AD1-D64D-E969-F495-1769799E0848}"/>
              </a:ext>
            </a:extLst>
          </p:cNvPr>
          <p:cNvPicPr>
            <a:picLocks noGrp="1" noChangeAspect="1" noChangeArrowheads="1"/>
          </p:cNvPicPr>
          <p:nvPr>
            <p:ph type="pic" idx="1"/>
          </p:nvPr>
        </p:nvPicPr>
        <p:blipFill rotWithShape="1">
          <a:blip r:embed="rId2">
            <a:extLst>
              <a:ext uri="{28A0092B-C50C-407E-A947-70E740481C1C}">
                <a14:useLocalDpi xmlns:a14="http://schemas.microsoft.com/office/drawing/2010/main" val="0"/>
              </a:ext>
            </a:extLst>
          </a:blip>
          <a:srcRect l="18718" r="19429"/>
          <a:stretch/>
        </p:blipFill>
        <p:spPr bwMode="auto">
          <a:xfrm>
            <a:off x="4650909" y="10"/>
            <a:ext cx="7541090" cy="6857989"/>
          </a:xfrm>
          <a:prstGeom prst="rect">
            <a:avLst/>
          </a:prstGeom>
          <a:noFill/>
          <a:extLst>
            <a:ext uri="{909E8E84-426E-40DD-AFC4-6F175D3DCCD1}">
              <a14:hiddenFill xmlns:a14="http://schemas.microsoft.com/office/drawing/2010/main">
                <a:solidFill>
                  <a:srgbClr val="FFFFFF"/>
                </a:solidFill>
              </a14:hiddenFill>
            </a:ext>
          </a:extLst>
        </p:spPr>
      </p:pic>
      <p:sp>
        <p:nvSpPr>
          <p:cNvPr id="2057" name="Rectangle 205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82919D-DBF8-29D6-04EC-7627A6817E3C}"/>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sz="2800">
                <a:solidFill>
                  <a:schemeClr val="bg1"/>
                </a:solidFill>
              </a:rPr>
              <a:t>WHAT IS OUR PROJECT’S PURPOSE?</a:t>
            </a:r>
          </a:p>
        </p:txBody>
      </p:sp>
      <p:sp>
        <p:nvSpPr>
          <p:cNvPr id="4" name="Text Placeholder 3">
            <a:extLst>
              <a:ext uri="{FF2B5EF4-FFF2-40B4-BE49-F238E27FC236}">
                <a16:creationId xmlns:a16="http://schemas.microsoft.com/office/drawing/2014/main" id="{1E6AC473-8323-60D2-E9D5-E0D781E890DC}"/>
              </a:ext>
            </a:extLst>
          </p:cNvPr>
          <p:cNvSpPr>
            <a:spLocks noGrp="1"/>
          </p:cNvSpPr>
          <p:nvPr>
            <p:ph type="body" sz="half" idx="2"/>
          </p:nvPr>
        </p:nvSpPr>
        <p:spPr>
          <a:xfrm>
            <a:off x="643468" y="2638044"/>
            <a:ext cx="3363974" cy="3415622"/>
          </a:xfrm>
        </p:spPr>
        <p:txBody>
          <a:bodyPr vert="horz" lIns="91440" tIns="45720" rIns="91440" bIns="45720" rtlCol="0">
            <a:normAutofit/>
          </a:bodyPr>
          <a:lstStyle/>
          <a:p>
            <a:pPr indent="-228600" algn="l">
              <a:buFont typeface="Arial" panose="020B0604020202020204" pitchFamily="34" charset="0"/>
              <a:buChar char="•"/>
            </a:pPr>
            <a:r>
              <a:rPr lang="en-US">
                <a:solidFill>
                  <a:schemeClr val="bg1"/>
                </a:solidFill>
              </a:rPr>
              <a:t>Our project's purpose is to visualise 2-D Objects with gravitational force , which can provide a platform to model and visualize the gravitational interactions between various objects in a simulated space. The User has the freedom to choose whether they like to do inside it.</a:t>
            </a:r>
          </a:p>
        </p:txBody>
      </p:sp>
    </p:spTree>
    <p:extLst>
      <p:ext uri="{BB962C8B-B14F-4D97-AF65-F5344CB8AC3E}">
        <p14:creationId xmlns:p14="http://schemas.microsoft.com/office/powerpoint/2010/main" val="3213213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How many stars are in the universe? | Space">
            <a:extLst>
              <a:ext uri="{FF2B5EF4-FFF2-40B4-BE49-F238E27FC236}">
                <a16:creationId xmlns:a16="http://schemas.microsoft.com/office/drawing/2014/main" id="{D2706068-0546-D46C-D46F-AFCD7E80BF8F}"/>
              </a:ext>
            </a:extLst>
          </p:cNvPr>
          <p:cNvPicPr>
            <a:picLocks noGrp="1" noChangeAspect="1" noChangeArrowheads="1"/>
          </p:cNvPicPr>
          <p:nvPr>
            <p:ph type="pic" idx="1"/>
          </p:nvPr>
        </p:nvPicPr>
        <p:blipFill rotWithShape="1">
          <a:blip r:embed="rId2">
            <a:alphaModFix amt="40000"/>
            <a:extLst>
              <a:ext uri="{28A0092B-C50C-407E-A947-70E740481C1C}">
                <a14:useLocalDpi xmlns:a14="http://schemas.microsoft.com/office/drawing/2010/main" val="0"/>
              </a:ext>
            </a:extLst>
          </a:blip>
          <a:srcRect t="6539" b="9192"/>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F13A304-EA35-95B3-EF5F-53DF71F646EE}"/>
              </a:ext>
            </a:extLst>
          </p:cNvPr>
          <p:cNvSpPr>
            <a:spLocks noGrp="1"/>
          </p:cNvSpPr>
          <p:nvPr>
            <p:ph type="title"/>
          </p:nvPr>
        </p:nvSpPr>
        <p:spPr>
          <a:xfrm>
            <a:off x="2231136" y="964692"/>
            <a:ext cx="7729728" cy="1188720"/>
          </a:xfrm>
          <a:noFill/>
          <a:ln>
            <a:solidFill>
              <a:srgbClr val="FFFFFF"/>
            </a:solidFill>
          </a:ln>
        </p:spPr>
        <p:txBody>
          <a:bodyPr vert="horz" lIns="182880" tIns="182880" rIns="182880" bIns="182880" rtlCol="0" anchor="ctr">
            <a:normAutofit/>
          </a:bodyPr>
          <a:lstStyle/>
          <a:p>
            <a:r>
              <a:rPr lang="en-US" sz="2800">
                <a:solidFill>
                  <a:schemeClr val="tx1"/>
                </a:solidFill>
              </a:rPr>
              <a:t>Why did we develop it, what was our motivation?</a:t>
            </a:r>
          </a:p>
        </p:txBody>
      </p:sp>
      <p:sp>
        <p:nvSpPr>
          <p:cNvPr id="4" name="Text Placeholder 3">
            <a:extLst>
              <a:ext uri="{FF2B5EF4-FFF2-40B4-BE49-F238E27FC236}">
                <a16:creationId xmlns:a16="http://schemas.microsoft.com/office/drawing/2014/main" id="{47B7B48A-CDA9-F3BB-41A8-AF3E9DDA5DCE}"/>
              </a:ext>
            </a:extLst>
          </p:cNvPr>
          <p:cNvSpPr>
            <a:spLocks noGrp="1"/>
          </p:cNvSpPr>
          <p:nvPr>
            <p:ph type="body" sz="half" idx="2"/>
          </p:nvPr>
        </p:nvSpPr>
        <p:spPr>
          <a:xfrm>
            <a:off x="2231136" y="2638044"/>
            <a:ext cx="7729728" cy="3101983"/>
          </a:xfrm>
        </p:spPr>
        <p:txBody>
          <a:bodyPr vert="horz" lIns="91440" tIns="45720" rIns="91440" bIns="45720" rtlCol="0">
            <a:normAutofit/>
          </a:bodyPr>
          <a:lstStyle/>
          <a:p>
            <a:pPr indent="-228600" algn="l">
              <a:buFont typeface="Arial" panose="020B0604020202020204" pitchFamily="34" charset="0"/>
              <a:buChar char="•"/>
            </a:pPr>
            <a:r>
              <a:rPr lang="en-US">
                <a:solidFill>
                  <a:schemeClr val="tx1">
                    <a:lumMod val="85000"/>
                    <a:lumOff val="15000"/>
                  </a:schemeClr>
                </a:solidFill>
              </a:rPr>
              <a:t>The development of our Project is to educate and revise people from the program we have made by using formulas and understanding the 2- dimensional world from here . It is also our task to ensure how it looks like a simulation and may ensure teenagers to understand the app easily and so physics. It should be said that in the next few generations, the world will change it is habit of life and might be great to know some experience with programming.</a:t>
            </a:r>
          </a:p>
        </p:txBody>
      </p:sp>
    </p:spTree>
    <p:extLst>
      <p:ext uri="{BB962C8B-B14F-4D97-AF65-F5344CB8AC3E}">
        <p14:creationId xmlns:p14="http://schemas.microsoft.com/office/powerpoint/2010/main" val="340159360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9562A-044B-D346-5E7A-8811FF458018}"/>
              </a:ext>
            </a:extLst>
          </p:cNvPr>
          <p:cNvSpPr>
            <a:spLocks noGrp="1"/>
          </p:cNvSpPr>
          <p:nvPr>
            <p:ph type="title"/>
          </p:nvPr>
        </p:nvSpPr>
        <p:spPr/>
        <p:txBody>
          <a:bodyPr/>
          <a:lstStyle/>
          <a:p>
            <a:r>
              <a:rPr lang="en-US" dirty="0"/>
              <a:t>Contributing Services</a:t>
            </a:r>
          </a:p>
        </p:txBody>
      </p:sp>
      <p:pic>
        <p:nvPicPr>
          <p:cNvPr id="4" name="Picture 3" descr="A blue hexagon with black and white logo&#10;&#10;Description automatically generated">
            <a:extLst>
              <a:ext uri="{FF2B5EF4-FFF2-40B4-BE49-F238E27FC236}">
                <a16:creationId xmlns:a16="http://schemas.microsoft.com/office/drawing/2014/main" id="{F17134E0-9667-1B98-E255-BC233DB679B4}"/>
              </a:ext>
            </a:extLst>
          </p:cNvPr>
          <p:cNvPicPr>
            <a:picLocks noChangeAspect="1"/>
          </p:cNvPicPr>
          <p:nvPr/>
        </p:nvPicPr>
        <p:blipFill>
          <a:blip r:embed="rId2"/>
          <a:stretch>
            <a:fillRect/>
          </a:stretch>
        </p:blipFill>
        <p:spPr>
          <a:xfrm>
            <a:off x="2334197" y="2415089"/>
            <a:ext cx="1618967" cy="1819783"/>
          </a:xfrm>
          <a:prstGeom prst="rect">
            <a:avLst/>
          </a:prstGeom>
        </p:spPr>
      </p:pic>
      <p:pic>
        <p:nvPicPr>
          <p:cNvPr id="6" name="Picture 5" descr="A logo with a black letter&#10;&#10;Description automatically generated">
            <a:extLst>
              <a:ext uri="{FF2B5EF4-FFF2-40B4-BE49-F238E27FC236}">
                <a16:creationId xmlns:a16="http://schemas.microsoft.com/office/drawing/2014/main" id="{4212F64F-5CCF-FC49-C0A9-8B26FB653072}"/>
              </a:ext>
            </a:extLst>
          </p:cNvPr>
          <p:cNvPicPr>
            <a:picLocks noChangeAspect="1"/>
          </p:cNvPicPr>
          <p:nvPr/>
        </p:nvPicPr>
        <p:blipFill>
          <a:blip r:embed="rId3"/>
          <a:stretch>
            <a:fillRect/>
          </a:stretch>
        </p:blipFill>
        <p:spPr>
          <a:xfrm>
            <a:off x="3143680" y="4424335"/>
            <a:ext cx="1740525" cy="1618144"/>
          </a:xfrm>
          <a:prstGeom prst="rect">
            <a:avLst/>
          </a:prstGeom>
        </p:spPr>
      </p:pic>
      <p:pic>
        <p:nvPicPr>
          <p:cNvPr id="8" name="Picture 7" descr="A purple ribbon in a shape of a triangle&#10;&#10;Description automatically generated">
            <a:extLst>
              <a:ext uri="{FF2B5EF4-FFF2-40B4-BE49-F238E27FC236}">
                <a16:creationId xmlns:a16="http://schemas.microsoft.com/office/drawing/2014/main" id="{FD8B0069-DF43-0A88-4674-8F5AA3C9CB71}"/>
              </a:ext>
            </a:extLst>
          </p:cNvPr>
          <p:cNvPicPr>
            <a:picLocks noChangeAspect="1"/>
          </p:cNvPicPr>
          <p:nvPr/>
        </p:nvPicPr>
        <p:blipFill>
          <a:blip r:embed="rId4"/>
          <a:stretch>
            <a:fillRect/>
          </a:stretch>
        </p:blipFill>
        <p:spPr>
          <a:xfrm>
            <a:off x="3325092" y="2472239"/>
            <a:ext cx="3241963" cy="1823604"/>
          </a:xfrm>
          <a:prstGeom prst="rect">
            <a:avLst/>
          </a:prstGeom>
        </p:spPr>
      </p:pic>
      <p:pic>
        <p:nvPicPr>
          <p:cNvPr id="10" name="Picture 9" descr="A white letter on a black background&#10;&#10;Description automatically generated">
            <a:extLst>
              <a:ext uri="{FF2B5EF4-FFF2-40B4-BE49-F238E27FC236}">
                <a16:creationId xmlns:a16="http://schemas.microsoft.com/office/drawing/2014/main" id="{58A3E610-8672-3CD5-68B2-562F0D2E3320}"/>
              </a:ext>
            </a:extLst>
          </p:cNvPr>
          <p:cNvPicPr>
            <a:picLocks noChangeAspect="1"/>
          </p:cNvPicPr>
          <p:nvPr/>
        </p:nvPicPr>
        <p:blipFill>
          <a:blip r:embed="rId5"/>
          <a:stretch>
            <a:fillRect/>
          </a:stretch>
        </p:blipFill>
        <p:spPr>
          <a:xfrm>
            <a:off x="5909723" y="2854910"/>
            <a:ext cx="3790008" cy="1148179"/>
          </a:xfrm>
          <a:prstGeom prst="rect">
            <a:avLst/>
          </a:prstGeom>
        </p:spPr>
      </p:pic>
      <p:pic>
        <p:nvPicPr>
          <p:cNvPr id="12" name="Picture 11" descr="A blue square with black letter&#10;&#10;Description automatically generated">
            <a:extLst>
              <a:ext uri="{FF2B5EF4-FFF2-40B4-BE49-F238E27FC236}">
                <a16:creationId xmlns:a16="http://schemas.microsoft.com/office/drawing/2014/main" id="{27A41CC6-BE65-0A01-6EFF-26217ACA33D0}"/>
              </a:ext>
            </a:extLst>
          </p:cNvPr>
          <p:cNvPicPr>
            <a:picLocks noChangeAspect="1"/>
          </p:cNvPicPr>
          <p:nvPr/>
        </p:nvPicPr>
        <p:blipFill>
          <a:blip r:embed="rId6"/>
          <a:stretch>
            <a:fillRect/>
          </a:stretch>
        </p:blipFill>
        <p:spPr>
          <a:xfrm>
            <a:off x="4946073" y="4424335"/>
            <a:ext cx="1821821" cy="1695294"/>
          </a:xfrm>
          <a:prstGeom prst="rect">
            <a:avLst/>
          </a:prstGeom>
        </p:spPr>
      </p:pic>
      <p:pic>
        <p:nvPicPr>
          <p:cNvPr id="14" name="Picture 13" descr="A blue and black logo&#10;&#10;Description automatically generated">
            <a:extLst>
              <a:ext uri="{FF2B5EF4-FFF2-40B4-BE49-F238E27FC236}">
                <a16:creationId xmlns:a16="http://schemas.microsoft.com/office/drawing/2014/main" id="{D8EBD335-6B53-7CEF-BA17-B969C125D36B}"/>
              </a:ext>
            </a:extLst>
          </p:cNvPr>
          <p:cNvPicPr>
            <a:picLocks noChangeAspect="1"/>
          </p:cNvPicPr>
          <p:nvPr/>
        </p:nvPicPr>
        <p:blipFill>
          <a:blip r:embed="rId7"/>
          <a:stretch>
            <a:fillRect/>
          </a:stretch>
        </p:blipFill>
        <p:spPr>
          <a:xfrm>
            <a:off x="7031730" y="4336924"/>
            <a:ext cx="2010670" cy="1870115"/>
          </a:xfrm>
          <a:prstGeom prst="rect">
            <a:avLst/>
          </a:prstGeom>
        </p:spPr>
      </p:pic>
    </p:spTree>
    <p:extLst>
      <p:ext uri="{BB962C8B-B14F-4D97-AF65-F5344CB8AC3E}">
        <p14:creationId xmlns:p14="http://schemas.microsoft.com/office/powerpoint/2010/main" val="2354940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100" name="Picture 4" descr="How many stars are in the universe? | Space">
            <a:extLst>
              <a:ext uri="{FF2B5EF4-FFF2-40B4-BE49-F238E27FC236}">
                <a16:creationId xmlns:a16="http://schemas.microsoft.com/office/drawing/2014/main" id="{3E577D1E-45EE-6476-48ED-749ECFD18AE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539" b="9192"/>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C6AED0A-9CB4-2A7E-D491-18C11A1D27A4}"/>
              </a:ext>
            </a:extLst>
          </p:cNvPr>
          <p:cNvSpPr>
            <a:spLocks noGrp="1"/>
          </p:cNvSpPr>
          <p:nvPr>
            <p:ph type="title"/>
          </p:nvPr>
        </p:nvSpPr>
        <p:spPr>
          <a:xfrm>
            <a:off x="1600200" y="2386744"/>
            <a:ext cx="8991600" cy="1645920"/>
          </a:xfrm>
          <a:solidFill>
            <a:schemeClr val="bg1">
              <a:alpha val="60000"/>
            </a:schemeClr>
          </a:solidFill>
          <a:ln w="38100" cap="sq">
            <a:solidFill>
              <a:schemeClr val="tx1"/>
            </a:solidFill>
            <a:miter lim="800000"/>
          </a:ln>
        </p:spPr>
        <p:txBody>
          <a:bodyPr vert="horz" lIns="274320" tIns="182880" rIns="274320" bIns="182880" rtlCol="0" anchor="ctr" anchorCtr="1">
            <a:normAutofit/>
          </a:bodyPr>
          <a:lstStyle/>
          <a:p>
            <a:r>
              <a:rPr lang="en-US" sz="3800">
                <a:solidFill>
                  <a:schemeClr val="tx1"/>
                </a:solidFill>
              </a:rPr>
              <a:t>Thank you for your attention!</a:t>
            </a:r>
          </a:p>
        </p:txBody>
      </p:sp>
    </p:spTree>
    <p:extLst>
      <p:ext uri="{BB962C8B-B14F-4D97-AF65-F5344CB8AC3E}">
        <p14:creationId xmlns:p14="http://schemas.microsoft.com/office/powerpoint/2010/main" val="275980282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Документ" ma:contentTypeID="0x0101003BF6329DADBAD34BAC0345581EA2745E" ma:contentTypeVersion="15" ma:contentTypeDescription="Създаване на нов документ" ma:contentTypeScope="" ma:versionID="51328899b1af7040c3cdf18319b4abc6">
  <xsd:schema xmlns:xsd="http://www.w3.org/2001/XMLSchema" xmlns:xs="http://www.w3.org/2001/XMLSchema" xmlns:p="http://schemas.microsoft.com/office/2006/metadata/properties" xmlns:ns3="17c29807-9c6c-49d2-9aba-6d703c317a88" xmlns:ns4="ac06378f-1b86-4216-a0e6-8ac535ab0787" targetNamespace="http://schemas.microsoft.com/office/2006/metadata/properties" ma:root="true" ma:fieldsID="90feb9b514909ff2df77680665a9f1d8" ns3:_="" ns4:_="">
    <xsd:import namespace="17c29807-9c6c-49d2-9aba-6d703c317a88"/>
    <xsd:import namespace="ac06378f-1b86-4216-a0e6-8ac535ab0787"/>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LengthInSeconds" minOccurs="0"/>
                <xsd:element ref="ns3:_activity" minOccurs="0"/>
                <xsd:element ref="ns3:MediaServiceAutoTags" minOccurs="0"/>
                <xsd:element ref="ns3:MediaServiceOCR" minOccurs="0"/>
                <xsd:element ref="ns3:MediaServiceGenerationTime" minOccurs="0"/>
                <xsd:element ref="ns3:MediaServiceEventHashCode"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c29807-9c6c-49d2-9aba-6d703c317a8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_activity" ma:index="15" nillable="true" ma:displayName="_activity" ma:hidden="true" ma:internalName="_activity">
      <xsd:simpleType>
        <xsd:restriction base="dms:Note"/>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c06378f-1b86-4216-a0e6-8ac535ab0787" elementFormDefault="qualified">
    <xsd:import namespace="http://schemas.microsoft.com/office/2006/documentManagement/types"/>
    <xsd:import namespace="http://schemas.microsoft.com/office/infopath/2007/PartnerControls"/>
    <xsd:element name="SharedWithUsers" ma:index="10" nillable="true" ma:displayName="Споделено с"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Споделени с подробности" ma:internalName="SharedWithDetails" ma:readOnly="true">
      <xsd:simpleType>
        <xsd:restriction base="dms:Note">
          <xsd:maxLength value="255"/>
        </xsd:restriction>
      </xsd:simpleType>
    </xsd:element>
    <xsd:element name="SharingHintHash" ma:index="12" nillable="true" ma:displayName="Хеширане на подсказване за споделяне"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съдържание"/>
        <xsd:element ref="dc:title" minOccurs="0" maxOccurs="1" ma:index="4" ma:displayName="Заглав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17c29807-9c6c-49d2-9aba-6d703c317a88" xsi:nil="true"/>
  </documentManagement>
</p:properties>
</file>

<file path=customXml/itemProps1.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2.xml><?xml version="1.0" encoding="utf-8"?>
<ds:datastoreItem xmlns:ds="http://schemas.openxmlformats.org/officeDocument/2006/customXml" ds:itemID="{48FA13A0-3DE8-4464-AE9C-6E76C48026C3}">
  <ds:schemaRefs>
    <ds:schemaRef ds:uri="17c29807-9c6c-49d2-9aba-6d703c317a88"/>
    <ds:schemaRef ds:uri="ac06378f-1b86-4216-a0e6-8ac535ab078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48775A23-75CA-4614-9647-C9B2CE742CA2}">
  <ds:schemaRefs>
    <ds:schemaRef ds:uri="http://purl.org/dc/terms/"/>
    <ds:schemaRef ds:uri="http://purl.org/dc/dcmitype/"/>
    <ds:schemaRef ds:uri="http://schemas.microsoft.com/office/2006/documentManagement/types"/>
    <ds:schemaRef ds:uri="http://schemas.microsoft.com/office/infopath/2007/PartnerControls"/>
    <ds:schemaRef ds:uri="http://purl.org/dc/elements/1.1/"/>
    <ds:schemaRef ds:uri="ac06378f-1b86-4216-a0e6-8ac535ab0787"/>
    <ds:schemaRef ds:uri="http://schemas.openxmlformats.org/package/2006/metadata/core-properties"/>
    <ds:schemaRef ds:uri="http://schemas.microsoft.com/office/2006/metadata/properties"/>
    <ds:schemaRef ds:uri="17c29807-9c6c-49d2-9aba-6d703c317a88"/>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Parcel design</Template>
  <TotalTime>73</TotalTime>
  <Words>169</Words>
  <Application>Microsoft Office PowerPoint</Application>
  <PresentationFormat>Widescreen</PresentationFormat>
  <Paragraphs>13</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ADLaM Display</vt:lpstr>
      <vt:lpstr>Arial</vt:lpstr>
      <vt:lpstr>Calibri</vt:lpstr>
      <vt:lpstr>Gill Sans MT</vt:lpstr>
      <vt:lpstr>Parcel</vt:lpstr>
      <vt:lpstr>Space-astra</vt:lpstr>
      <vt:lpstr>PowerPoint Presentation</vt:lpstr>
      <vt:lpstr>WHAT IS OUR PROJECT’S PURPOSE?</vt:lpstr>
      <vt:lpstr>Why did we develop it, what was our motivation?</vt:lpstr>
      <vt:lpstr>Contributing Services</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Space-astra</dc:title>
  <dc:creator>Николай Стоянов Желязков</dc:creator>
  <cp:lastModifiedBy>Николай Стоянов Желязков</cp:lastModifiedBy>
  <cp:revision>3</cp:revision>
  <dcterms:created xsi:type="dcterms:W3CDTF">2024-02-26T18:58:54Z</dcterms:created>
  <dcterms:modified xsi:type="dcterms:W3CDTF">2024-02-26T20:12:54Z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0x0101003BF6329DADBAD34BAC0345581EA2745E</vt:lpwstr>
  </property>
</Properties>
</file>